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9" r:id="rId5"/>
  </p:sldMasterIdLst>
  <p:notesMasterIdLst>
    <p:notesMasterId r:id="rId50"/>
  </p:notesMasterIdLst>
  <p:sldIdLst>
    <p:sldId id="257" r:id="rId6"/>
    <p:sldId id="258" r:id="rId7"/>
    <p:sldId id="256" r:id="rId8"/>
    <p:sldId id="312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6" r:id="rId17"/>
    <p:sldId id="313" r:id="rId18"/>
    <p:sldId id="305" r:id="rId19"/>
    <p:sldId id="314" r:id="rId20"/>
    <p:sldId id="315" r:id="rId21"/>
    <p:sldId id="308" r:id="rId22"/>
    <p:sldId id="309" r:id="rId23"/>
    <p:sldId id="310" r:id="rId24"/>
    <p:sldId id="311" r:id="rId25"/>
    <p:sldId id="316" r:id="rId26"/>
    <p:sldId id="317" r:id="rId27"/>
    <p:sldId id="319" r:id="rId28"/>
    <p:sldId id="318" r:id="rId29"/>
    <p:sldId id="320" r:id="rId30"/>
    <p:sldId id="321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2" r:id="rId40"/>
    <p:sldId id="331" r:id="rId41"/>
    <p:sldId id="333" r:id="rId42"/>
    <p:sldId id="334" r:id="rId43"/>
    <p:sldId id="335" r:id="rId44"/>
    <p:sldId id="336" r:id="rId45"/>
    <p:sldId id="337" r:id="rId46"/>
    <p:sldId id="296" r:id="rId47"/>
    <p:sldId id="297" r:id="rId48"/>
    <p:sldId id="30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>
        <p:scale>
          <a:sx n="66" d="100"/>
          <a:sy n="66" d="100"/>
        </p:scale>
        <p:origin x="1578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5205-C4B4-454F-B475-34240CB020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A8FDD-6FE8-4BA5-9210-2C01C58A9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9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30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279444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95441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4D12E-6DB9-497C-A8C0-C3A540A8CAAF}" type="slidenum">
              <a:rPr kumimoji="0" lang="en-IE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jaVu Sans"/>
                <a:cs typeface="DejaVu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E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5287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1D18-892C-EE57-AB85-99C2747FD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DDD20-15AF-DD97-2C66-49301DA37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C6E4-3770-E901-7778-25455D4FA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9500E-6903-1717-7AF7-AADFA814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58CDF-5067-A69C-BACA-8D889721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D15F-C245-A359-2453-1230BDED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683B2-093E-FC27-6C8C-5BFF667608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2E0A6-3712-CD27-8CF5-8C9BDF30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81971-7C95-7EE5-E106-33A91864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11507-ECCB-DD14-F1DF-D71395B5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CC767-DFFB-ECF7-25C8-C850823E3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0739E-A36B-86BD-11F3-16A46C1F9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0ECED-BF26-A6BC-7725-BF972F0C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1580D-F01A-4FD2-32C6-73454635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F81B9-0350-8B49-A2ED-024D710E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12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585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43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312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839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914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867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5167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00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7F71-52ED-94B7-A151-F0EA5E8D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A1D2-8729-B10A-38B9-0F3E2BB98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3AA24-63B8-8B91-F9D2-827CD0A2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E9E24-C099-2812-393E-736953AB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4359-007B-2F71-7619-ACB10C8C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47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5191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551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510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256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530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167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2902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79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0399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32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7B8D-1527-D618-892B-9E382CF1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28A64-8907-0BCA-1753-374AC0B8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48DEA-E8FF-3B29-ACDC-C1733704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0AA5A-EBFC-CB0C-450A-7B1381B00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28028-F871-1820-0CAC-3B200A7D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629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573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68365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51190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53887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414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50165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3191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4201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8728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335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9064-1047-C098-34F7-F0282CC7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CE881-84B4-BECB-47EA-C66611354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8EC73-814D-5238-98C4-FD16E3724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6C742-3E11-D955-22E1-43B970DA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71C72-81DD-E379-9766-1A9B490A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F1731-CDBC-2BA5-032C-EC20B9B4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265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3558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5938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288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514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53251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203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84798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8126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8767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456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6A32-3CE8-8364-F2EA-1AF0E5DF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21D3A-6ED6-C7C7-1FB3-F5A391E89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CB65F-B65F-514D-D3E4-C899C7518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FAD25-FA56-FEA5-4541-8721307BB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03D2-71B9-090A-9EB1-C3E17B6B49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30E5D-8524-72B2-5163-9CA95F19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572A3-6EE9-DEBD-9573-C4D13859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CA6826-BF59-DBB3-E689-A8142859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946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3060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70630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7081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8823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156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7437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2531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1075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48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IE" sz="4400" b="0" strike="noStrike" spc="-1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E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73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BB20-CAC4-8AB9-C3DC-4F1FD103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87097-AA82-6E54-E076-C901C445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99ACD-5FC7-C0F0-2176-6E173C23E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3B82B-B631-F7C5-DFE4-5AA66B26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3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C162B-16BE-E458-0921-7EA96F68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79B3EA-EA3A-8798-783C-268C5033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2B31D-C0BE-6292-5852-9305E208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8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1143-D629-A314-D798-74940B5C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19838-AF1F-F0A0-F330-F580967E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0F08C-30C9-B08D-D47C-0D776F231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C0426-B362-083B-AA2B-0DC3A0DE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CFD97-500D-B452-9302-A6FDA33C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E3009-F364-EAE5-B829-01B7E065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0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B900-E43A-FB98-57A8-E7448372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60067-691B-7CE8-EAED-E8CB02C25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08D8D-19D6-7980-1EF6-284FCF6A7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A791C-60F2-A421-6CD8-FB99EBCE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BFB84-30F0-5ED0-8472-C5BDCF4E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FEB94-6514-3D0D-E2BB-09454D5F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6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1B06F-A281-8DCD-1AE4-D13767048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4A95C-1E0C-D22D-5901-2E853F009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B941B-822B-5D65-E265-362286A9E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7960E-13ED-4851-A9EC-E0749CB27C9B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2AE93-8489-09C8-622C-BCC3E55EC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91FA-E139-52C9-4D1C-27FEB5AB1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41890-33BE-4FB5-AC07-F8AFBADA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5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8458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43594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E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55820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71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62F7-35D8-3C6E-6229-94DC4BF7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MicroRNA (miRNAs)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106E3-5330-7E20-2A50-35595259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29" y="1515821"/>
            <a:ext cx="6632371" cy="47173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426B8-B81F-CAED-835D-13CB6851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1585"/>
            <a:ext cx="3531496" cy="43657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F07928-F538-5084-E40F-0055D4385298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1800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62F7-35D8-3C6E-6229-94DC4BF7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MicroRNA (miRNAs)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9282F-165F-0300-E9CA-17C61CCF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1890090"/>
            <a:ext cx="11155332" cy="30778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96883-E259-4B01-4D58-DA2907368F84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950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622C-FF97-F710-E798-AD7BE2FD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46197-00F3-CA16-2A54-509725D2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806" y="2814096"/>
            <a:ext cx="5040142" cy="4043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E48C9-0350-295D-82B9-AF420B01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756" y="2175675"/>
            <a:ext cx="3124487" cy="2506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148EE9-662F-0EB7-ECDA-BCC065D524E2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501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EEC6D-07BB-964A-9417-BF16F94A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494"/>
            <a:ext cx="10515600" cy="1325563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483B76-5695-CAA2-C5A7-03B40C4316E2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489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glitter pattern="hexagon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E6137-BD83-0306-660A-FF70625F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1" y="250238"/>
            <a:ext cx="5399398" cy="2159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0B121-2989-A901-74BB-EBB2DD27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00" y="1486002"/>
            <a:ext cx="6300000" cy="458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1ECE9-578B-98F2-8CB8-854B903BA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61" y="2265818"/>
            <a:ext cx="10390476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2F8EF-E974-764C-70D0-BCC3C4DBA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39" y="6342076"/>
            <a:ext cx="11339857" cy="5159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B2F810-795F-CC26-E71C-B68A69F96170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656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00CE-13EF-21F2-5983-0A958538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do to archive this goal?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06691-C84D-D558-4FE2-695C41E0A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Creation a seed or genes</a:t>
            </a:r>
          </a:p>
          <a:p>
            <a:r>
              <a:rPr lang="en-US" dirty="0"/>
              <a:t>Recompile the microRNA metadata on a practical accessible way</a:t>
            </a:r>
          </a:p>
          <a:p>
            <a:r>
              <a:rPr lang="en-US" dirty="0"/>
              <a:t>Integrate the microRNA data with the genes</a:t>
            </a:r>
          </a:p>
          <a:p>
            <a:r>
              <a:rPr lang="en-US" dirty="0"/>
              <a:t>Select the gene and microRNA players</a:t>
            </a:r>
          </a:p>
          <a:p>
            <a:r>
              <a:rPr lang="en-US" dirty="0"/>
              <a:t>Generate the model with selected genes and microRNA</a:t>
            </a:r>
          </a:p>
          <a:p>
            <a:r>
              <a:rPr lang="en-US" dirty="0"/>
              <a:t>Validation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E73EF8-A8D2-CD48-CD78-5B81601F0D6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4980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8A3B-75A9-E84A-C7F5-831F5FDD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sz="4400" dirty="0"/>
              <a:t>Differential expression analysis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8FB047-4EA8-F5C5-1750-CCE117E0436A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5461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E3DC-5274-D723-2BD0-F50FEC63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980674-82F6-035D-98A0-DE19418CAE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23903"/>
              </p:ext>
            </p:extLst>
          </p:nvPr>
        </p:nvGraphicFramePr>
        <p:xfrm>
          <a:off x="838200" y="2759075"/>
          <a:ext cx="10515600" cy="260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4285689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251385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226888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8583092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36807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N.Experiments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non-healty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33962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8397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332108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MicroArray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2135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miRSeq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326816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B83D0C2-0DF2-F1F4-D1D3-798FFD164BB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2820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547F-7D71-1CDA-5A14-984F1D5E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87ECB5-A4E4-069B-1D87-E04EE7C6D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705265"/>
              </p:ext>
            </p:extLst>
          </p:nvPr>
        </p:nvGraphicFramePr>
        <p:xfrm>
          <a:off x="638175" y="2282825"/>
          <a:ext cx="10915650" cy="260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702">
                  <a:extLst>
                    <a:ext uri="{9D8B030D-6E8A-4147-A177-3AD203B41FA5}">
                      <a16:colId xmlns:a16="http://schemas.microsoft.com/office/drawing/2014/main" val="3426105795"/>
                    </a:ext>
                  </a:extLst>
                </a:gridCol>
                <a:gridCol w="882923">
                  <a:extLst>
                    <a:ext uri="{9D8B030D-6E8A-4147-A177-3AD203B41FA5}">
                      <a16:colId xmlns:a16="http://schemas.microsoft.com/office/drawing/2014/main" val="3721719030"/>
                    </a:ext>
                  </a:extLst>
                </a:gridCol>
                <a:gridCol w="691620">
                  <a:extLst>
                    <a:ext uri="{9D8B030D-6E8A-4147-A177-3AD203B41FA5}">
                      <a16:colId xmlns:a16="http://schemas.microsoft.com/office/drawing/2014/main" val="3829058436"/>
                    </a:ext>
                  </a:extLst>
                </a:gridCol>
                <a:gridCol w="813330">
                  <a:extLst>
                    <a:ext uri="{9D8B030D-6E8A-4147-A177-3AD203B41FA5}">
                      <a16:colId xmlns:a16="http://schemas.microsoft.com/office/drawing/2014/main" val="2852891582"/>
                    </a:ext>
                  </a:extLst>
                </a:gridCol>
                <a:gridCol w="7077075">
                  <a:extLst>
                    <a:ext uri="{9D8B030D-6E8A-4147-A177-3AD203B41FA5}">
                      <a16:colId xmlns:a16="http://schemas.microsoft.com/office/drawing/2014/main" val="4224685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GEO number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Samples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Min 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Max Age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712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GSE152558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Tharakan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R.,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Ubaida-Mohien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C., Piao, Y., Gorospe, M., &amp;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Ferrucci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L. (2021).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6208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GSE164471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Tumasian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III, R. A., Harish, A., Kundu, G., Yang, J. H.,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Ubaida-Mohien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C., Gonzalez-Freire, M., ... &amp;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Ferrucci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L. (2021).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954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GSE157585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&gt;65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Kulkarni, A. S., Peck, B. D., Walton, R. G., Kern, P. A., Mar, J. C., Windham, S. T., ... &amp; Peterson, C. A. (2020).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219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GSE87105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Mercken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E. M., Capri, M.,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Carboneau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B. A., Conte, M., </a:t>
                      </a:r>
                      <a:r>
                        <a:rPr lang="en-US" sz="18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Heidler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J., Santoro, A., ... &amp; de Cabo, R. (2017)..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401247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8D2C9B0-8FA9-C07C-E5D6-5231E6275167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17086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D887B-3AFA-6780-9AD4-20158F67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3" y="643466"/>
            <a:ext cx="7846574" cy="557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1DD7BF-ED34-ECBF-7D88-8725D5A3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5" y="2140875"/>
            <a:ext cx="2032550" cy="2233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BCC01-1335-28BC-5FC0-F44189A9A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329" y="2140875"/>
            <a:ext cx="2841642" cy="2462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73A75-FC12-E7CF-AC6F-FDA3016D9F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715" y="2014833"/>
            <a:ext cx="2226710" cy="2359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61173B-F8DC-39E3-EF77-6B4D695BE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66" y="5978461"/>
            <a:ext cx="10092568" cy="7708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D27717-E213-487A-C4E7-5FF9B8F73E71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8309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831960" y="2320560"/>
            <a:ext cx="8571240" cy="175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Computational approaches for the therapeutic target discovery to ame-liorate muscle wasting during aging and disease </a:t>
            </a:r>
            <a:endParaRPr kumimoji="0" lang="en-IE" sz="3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831960" y="4407480"/>
            <a:ext cx="7687440" cy="1154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Msc Karen Guerrero Vazquez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Dr. Katarzyna Whysall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1" normalizeH="0" baseline="0" noProof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Dr. Pilib O Broin</a:t>
            </a: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873C-3748-D270-F2BB-45C7F630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29C9-C255-4A45-FA75-980407D637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Quality evaluation: </a:t>
            </a:r>
            <a:r>
              <a:rPr lang="en-US" dirty="0" err="1"/>
              <a:t>FastQC</a:t>
            </a:r>
            <a:endParaRPr lang="en-US" dirty="0"/>
          </a:p>
          <a:p>
            <a:r>
              <a:rPr lang="en-US" dirty="0"/>
              <a:t>Trimming adapters: </a:t>
            </a:r>
            <a:r>
              <a:rPr lang="en-US" dirty="0" err="1"/>
              <a:t>cutadapt</a:t>
            </a:r>
            <a:endParaRPr lang="en-US" dirty="0"/>
          </a:p>
          <a:p>
            <a:r>
              <a:rPr lang="en-US" dirty="0"/>
              <a:t>Pseudo alignment: </a:t>
            </a:r>
            <a:r>
              <a:rPr lang="en-US" dirty="0" err="1"/>
              <a:t>Kallisto</a:t>
            </a:r>
            <a:endParaRPr lang="en-US" dirty="0"/>
          </a:p>
          <a:p>
            <a:r>
              <a:rPr lang="en-US" dirty="0" err="1"/>
              <a:t>Mappint</a:t>
            </a:r>
            <a:r>
              <a:rPr lang="en-US" dirty="0"/>
              <a:t> to Ensemble: </a:t>
            </a:r>
            <a:r>
              <a:rPr lang="en-US" dirty="0" err="1"/>
              <a:t>tximport</a:t>
            </a:r>
            <a:endParaRPr lang="en-US" dirty="0"/>
          </a:p>
          <a:p>
            <a:r>
              <a:rPr lang="en-US" dirty="0" err="1"/>
              <a:t>Analysisi</a:t>
            </a:r>
            <a:r>
              <a:rPr lang="en-US" dirty="0"/>
              <a:t>: DESeq2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81E14-403F-943F-5697-8C1B9674D4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Adjusted P-value: 0.1</a:t>
            </a:r>
          </a:p>
          <a:p>
            <a:r>
              <a:rPr lang="en-US" dirty="0" err="1"/>
              <a:t>LogFold</a:t>
            </a:r>
            <a:r>
              <a:rPr lang="en-US" dirty="0"/>
              <a:t> Change: 1.0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A3F4E-C824-946A-63E8-16390F55C75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88144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F296-7503-232B-08CA-895FD6C1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drawing, art&#10;&#10;Description automatically generated">
            <a:extLst>
              <a:ext uri="{FF2B5EF4-FFF2-40B4-BE49-F238E27FC236}">
                <a16:creationId xmlns:a16="http://schemas.microsoft.com/office/drawing/2014/main" id="{9EDE4834-A7AE-A216-9EDC-D404170EF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27" y="1825625"/>
            <a:ext cx="9906546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947BDA-BEB9-723C-1CE3-77E185966341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12051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D4081E2-733A-7808-5871-E25C819A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expressed genes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3E30D7B-82C0-8C16-DFD6-A01A6EF4F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17821" y="1825625"/>
            <a:ext cx="3900121" cy="466725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FF837A0E-CEF3-3FA1-C743-BBF168A2C54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2966205"/>
              </p:ext>
            </p:extLst>
          </p:nvPr>
        </p:nvGraphicFramePr>
        <p:xfrm>
          <a:off x="838200" y="1786538"/>
          <a:ext cx="5272316" cy="4745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2133979435"/>
                    </a:ext>
                  </a:extLst>
                </a:gridCol>
                <a:gridCol w="1277258">
                  <a:extLst>
                    <a:ext uri="{9D8B030D-6E8A-4147-A177-3AD203B41FA5}">
                      <a16:colId xmlns:a16="http://schemas.microsoft.com/office/drawing/2014/main" val="4226531804"/>
                    </a:ext>
                  </a:extLst>
                </a:gridCol>
                <a:gridCol w="1291771">
                  <a:extLst>
                    <a:ext uri="{9D8B030D-6E8A-4147-A177-3AD203B41FA5}">
                      <a16:colId xmlns:a16="http://schemas.microsoft.com/office/drawing/2014/main" val="4086266998"/>
                    </a:ext>
                  </a:extLst>
                </a:gridCol>
                <a:gridCol w="1204687">
                  <a:extLst>
                    <a:ext uri="{9D8B030D-6E8A-4147-A177-3AD203B41FA5}">
                      <a16:colId xmlns:a16="http://schemas.microsoft.com/office/drawing/2014/main" val="724593477"/>
                    </a:ext>
                  </a:extLst>
                </a:gridCol>
              </a:tblGrid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Experiment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Evaluation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Regulation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n Genes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49399996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GSE152558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419150780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GSE152558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15039631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GSE157585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67547928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GSE157585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55581402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739476764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101791856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083143361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1939936144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09373783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GSE164471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972329543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GSE23527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275749766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GSE23527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666265615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GSE875105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742194128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GSE875105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3366393644"/>
                  </a:ext>
                </a:extLst>
              </a:tr>
              <a:tr h="296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GSE875105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89" marR="10589" marT="10589" marB="0" anchor="b"/>
                </a:tc>
                <a:extLst>
                  <a:ext uri="{0D108BD9-81ED-4DB2-BD59-A6C34878D82A}">
                    <a16:rowId xmlns:a16="http://schemas.microsoft.com/office/drawing/2014/main" val="177391615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82A06031-DD4D-2EF8-B49A-484314E6467C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71409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1DD7BF-ED34-ECBF-7D88-8725D5A3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39" y="1609581"/>
            <a:ext cx="2032550" cy="2233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1BCC01-1335-28BC-5FC0-F44189A9A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79" y="4395860"/>
            <a:ext cx="2841642" cy="2462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73A75-FC12-E7CF-AC6F-FDA3016D9F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33551" y="1483539"/>
            <a:ext cx="2226710" cy="23593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A66B9D-651C-901A-2D41-CF93D1C787D7}"/>
              </a:ext>
            </a:extLst>
          </p:cNvPr>
          <p:cNvCxnSpPr/>
          <p:nvPr/>
        </p:nvCxnSpPr>
        <p:spPr>
          <a:xfrm>
            <a:off x="1436914" y="5626930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FA86AD-A689-FF8B-6A5A-C6EB3A2AA2D9}"/>
              </a:ext>
            </a:extLst>
          </p:cNvPr>
          <p:cNvCxnSpPr>
            <a:cxnSpLocks/>
          </p:cNvCxnSpPr>
          <p:nvPr/>
        </p:nvCxnSpPr>
        <p:spPr>
          <a:xfrm>
            <a:off x="3048000" y="2726256"/>
            <a:ext cx="6518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E55B69-540E-D70B-42A7-5E46B428E2E5}"/>
              </a:ext>
            </a:extLst>
          </p:cNvPr>
          <p:cNvCxnSpPr/>
          <p:nvPr/>
        </p:nvCxnSpPr>
        <p:spPr>
          <a:xfrm>
            <a:off x="7524734" y="5605159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BE77E02C-AB28-89FB-C18C-D4275D53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 during aging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344C68-CF22-211A-6CDF-320F323199B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2478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E2CD32-1F8F-DCDA-47A8-36299A4B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 with this data?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B1E5D-16EA-0CEF-3092-B3A8FB578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E14B0-1248-E386-1FB5-DB7D44E13BF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4412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6D6CBE-4626-61C2-3415-CA851038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0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err="1"/>
              <a:t>miRKatDB</a:t>
            </a:r>
            <a:r>
              <a:rPr lang="en-US" sz="4400" dirty="0"/>
              <a:t>: An integrated resource for microRNA data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091CE-AFC1-D569-410C-4F6214D856B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558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FE4F-6C17-C46B-7C8F-BC1A1C47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7B38-CC4E-A68C-F9E7-3F79ACCC01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E9240-0B6F-1412-9D8E-1C31E119D9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R="0" algn="l" rtl="0"/>
            <a:r>
              <a:rPr lang="en-US" dirty="0"/>
              <a:t>Total binding registers:              15,436,301</a:t>
            </a:r>
          </a:p>
          <a:p>
            <a:pPr lvl="1"/>
            <a:r>
              <a:rPr lang="en-US" sz="2800" dirty="0" err="1"/>
              <a:t>mirTarBase</a:t>
            </a:r>
            <a:r>
              <a:rPr lang="en-US" sz="2800" dirty="0"/>
              <a:t>     7,694 </a:t>
            </a:r>
          </a:p>
          <a:p>
            <a:pPr lvl="1"/>
            <a:r>
              <a:rPr lang="en-US" sz="2800" dirty="0" err="1"/>
              <a:t>mirWalk</a:t>
            </a:r>
            <a:r>
              <a:rPr lang="en-US" sz="2800" dirty="0"/>
              <a:t>     15,428,606</a:t>
            </a:r>
          </a:p>
          <a:p>
            <a:pPr lvl="1"/>
            <a:r>
              <a:rPr lang="en-US" sz="2800" dirty="0" err="1"/>
              <a:t>hsa</a:t>
            </a:r>
            <a:r>
              <a:rPr lang="en-US" sz="2800" dirty="0"/>
              <a:t>	12,526,887</a:t>
            </a:r>
          </a:p>
          <a:p>
            <a:pPr marR="0" algn="l" rtl="0"/>
            <a:r>
              <a:rPr lang="en-US" dirty="0"/>
              <a:t>miRNAs:                                          5,277</a:t>
            </a:r>
          </a:p>
          <a:p>
            <a:pPr lvl="1"/>
            <a:r>
              <a:rPr lang="en-US" sz="2800" dirty="0" err="1"/>
              <a:t>hsa</a:t>
            </a:r>
            <a:r>
              <a:rPr lang="en-US" sz="2800" dirty="0"/>
              <a:t>	2673</a:t>
            </a:r>
          </a:p>
          <a:p>
            <a:pPr marL="0" marR="0" indent="0">
              <a:buNone/>
            </a:pPr>
            <a:endParaRPr lang="en-US" dirty="0"/>
          </a:p>
          <a:p>
            <a:pPr marR="0" algn="l" rtl="0"/>
            <a:r>
              <a:rPr lang="en-US" dirty="0"/>
              <a:t>Combinations miRNAs-Target:    8,800,625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5B3AD-D374-BAD4-AE1A-6F1DB77E4870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218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0F60E3-A832-7F41-5508-F69B8817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77C213-754B-B766-0666-EA3563B43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296283"/>
              </p:ext>
            </p:extLst>
          </p:nvPr>
        </p:nvGraphicFramePr>
        <p:xfrm>
          <a:off x="838200" y="2580368"/>
          <a:ext cx="10860315" cy="3364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592">
                  <a:extLst>
                    <a:ext uri="{9D8B030D-6E8A-4147-A177-3AD203B41FA5}">
                      <a16:colId xmlns:a16="http://schemas.microsoft.com/office/drawing/2014/main" val="2328242827"/>
                    </a:ext>
                  </a:extLst>
                </a:gridCol>
                <a:gridCol w="886014">
                  <a:extLst>
                    <a:ext uri="{9D8B030D-6E8A-4147-A177-3AD203B41FA5}">
                      <a16:colId xmlns:a16="http://schemas.microsoft.com/office/drawing/2014/main" val="1908620008"/>
                    </a:ext>
                  </a:extLst>
                </a:gridCol>
                <a:gridCol w="903907">
                  <a:extLst>
                    <a:ext uri="{9D8B030D-6E8A-4147-A177-3AD203B41FA5}">
                      <a16:colId xmlns:a16="http://schemas.microsoft.com/office/drawing/2014/main" val="3809148070"/>
                    </a:ext>
                  </a:extLst>
                </a:gridCol>
                <a:gridCol w="1598224">
                  <a:extLst>
                    <a:ext uri="{9D8B030D-6E8A-4147-A177-3AD203B41FA5}">
                      <a16:colId xmlns:a16="http://schemas.microsoft.com/office/drawing/2014/main" val="3842689140"/>
                    </a:ext>
                  </a:extLst>
                </a:gridCol>
                <a:gridCol w="1820118">
                  <a:extLst>
                    <a:ext uri="{9D8B030D-6E8A-4147-A177-3AD203B41FA5}">
                      <a16:colId xmlns:a16="http://schemas.microsoft.com/office/drawing/2014/main" val="1037855613"/>
                    </a:ext>
                  </a:extLst>
                </a:gridCol>
                <a:gridCol w="1533802">
                  <a:extLst>
                    <a:ext uri="{9D8B030D-6E8A-4147-A177-3AD203B41FA5}">
                      <a16:colId xmlns:a16="http://schemas.microsoft.com/office/drawing/2014/main" val="2596344809"/>
                    </a:ext>
                  </a:extLst>
                </a:gridCol>
                <a:gridCol w="710644">
                  <a:extLst>
                    <a:ext uri="{9D8B030D-6E8A-4147-A177-3AD203B41FA5}">
                      <a16:colId xmlns:a16="http://schemas.microsoft.com/office/drawing/2014/main" val="3321728442"/>
                    </a:ext>
                  </a:extLst>
                </a:gridCol>
                <a:gridCol w="1566014">
                  <a:extLst>
                    <a:ext uri="{9D8B030D-6E8A-4147-A177-3AD203B41FA5}">
                      <a16:colId xmlns:a16="http://schemas.microsoft.com/office/drawing/2014/main" val="107863698"/>
                    </a:ext>
                  </a:extLst>
                </a:gridCol>
              </a:tblGrid>
              <a:tr h="791260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Database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year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Cites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PubmedID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 Content</a:t>
                      </a:r>
                      <a:endParaRPr lang="en-US" sz="2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Prediction Algorithm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API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API alternative</a:t>
                      </a:r>
                      <a:endParaRPr lang="en-US" sz="2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3674842727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miRBase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2014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2368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24275495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General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3024845174"/>
                  </a:ext>
                </a:extLst>
              </a:tr>
              <a:tr h="791260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miRWalk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2011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830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21605702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Predicted miRNA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Yes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342493859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miRTarBase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2010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563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21071411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General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1167241980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 err="1">
                          <a:effectLst/>
                        </a:rPr>
                        <a:t>miRDB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2020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374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 dirty="0">
                          <a:effectLst/>
                        </a:rPr>
                        <a:t>31504780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Expression 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Yes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NO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Yes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1220876983"/>
                  </a:ext>
                </a:extLst>
              </a:tr>
              <a:tr h="445544"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DIANAmiTED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2022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300" u="none" strike="noStrike">
                          <a:effectLst/>
                        </a:rPr>
                        <a:t>34469540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 Expression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>
                          <a:effectLst/>
                        </a:rPr>
                        <a:t>NA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300" u="none" strike="noStrike" dirty="0">
                          <a:effectLst/>
                        </a:rPr>
                        <a:t>NA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857" marR="16857" marT="16857" marB="0" anchor="b"/>
                </a:tc>
                <a:extLst>
                  <a:ext uri="{0D108BD9-81ED-4DB2-BD59-A6C34878D82A}">
                    <a16:rowId xmlns:a16="http://schemas.microsoft.com/office/drawing/2014/main" val="92963871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02313EA-C45F-4261-1488-14CCAB08E8F7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090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FEE1-A6B3-0FBD-15BF-322E84C7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31C1-6A01-6FE6-1286-5AC50F1BD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09FE1-9039-7658-7DF1-920F062D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825625"/>
            <a:ext cx="3397770" cy="4869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6027E-BFC0-A28B-5BD0-7F106DF7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90" y="1920443"/>
            <a:ext cx="4283448" cy="4679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D4373A-17A0-C18A-8E1B-5A78EE49C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553" y="2187644"/>
            <a:ext cx="3059916" cy="1259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827B6-F7A9-D3D3-CFF4-3B7835F5D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511" y="4546543"/>
            <a:ext cx="2880000" cy="90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A7A98D-DB74-88D3-FB34-E2F718535252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721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C87A-C777-433A-66EC-4DEADF12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FC08BF-2FCE-3034-D706-9BE794BF1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978" y="1825625"/>
            <a:ext cx="7032043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6B9293-2465-C253-F7C5-B0AB1370CC2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612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072E14-18EA-62D0-7250-9C888794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2926" y="557444"/>
            <a:ext cx="10972440" cy="609398"/>
          </a:xfrm>
        </p:spPr>
        <p:txBody>
          <a:bodyPr/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7A8CE5B-CDD3-20BB-E67B-11B1822AD41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2924246"/>
            <a:ext cx="10972440" cy="265919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Introduction to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Objective of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Differential expression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New database to easer access to microRNA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Network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387908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FE9B-D880-AD9A-C312-25052EF8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 of </a:t>
            </a:r>
            <a:r>
              <a:rPr lang="en-US" dirty="0" err="1"/>
              <a:t>miRKatDB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FBE19-CD51-4805-3631-AFA73D385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Hosted ___ microRNAs</a:t>
            </a:r>
          </a:p>
          <a:p>
            <a:r>
              <a:rPr lang="en-US" dirty="0"/>
              <a:t>___ Interactions</a:t>
            </a:r>
          </a:p>
          <a:p>
            <a:r>
              <a:rPr lang="en-US" dirty="0"/>
              <a:t>___ Databases integrated</a:t>
            </a:r>
          </a:p>
          <a:p>
            <a:r>
              <a:rPr lang="en-US" dirty="0"/>
              <a:t>Hosted on </a:t>
            </a:r>
            <a:r>
              <a:rPr lang="en-US" dirty="0" err="1"/>
              <a:t>CloudIX</a:t>
            </a:r>
            <a:r>
              <a:rPr lang="en-US" dirty="0"/>
              <a:t> on IP ___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2DEA29-656B-6557-7765-51AA1DD048A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2687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066A-03B2-C974-E232-93FBC9D3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with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E304F-5620-642A-7D5F-8082B61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__ databases</a:t>
            </a:r>
          </a:p>
          <a:p>
            <a:r>
              <a:rPr lang="en-US" dirty="0"/>
              <a:t>Add expression or API to call for it from other sites </a:t>
            </a:r>
          </a:p>
          <a:p>
            <a:r>
              <a:rPr lang="en-US" dirty="0"/>
              <a:t>Add API</a:t>
            </a:r>
          </a:p>
          <a:p>
            <a:r>
              <a:rPr lang="en-US" dirty="0"/>
              <a:t>Add NLM to ask queries in natural language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70447-822D-93C0-18E5-FAEEC02F7E5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3139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A16E36-A229-1F90-CCFF-C8FF6838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0325"/>
            <a:ext cx="10515600" cy="1325563"/>
          </a:xfrm>
        </p:spPr>
        <p:txBody>
          <a:bodyPr/>
          <a:lstStyle/>
          <a:p>
            <a:r>
              <a:rPr lang="en-US" sz="4400" dirty="0"/>
              <a:t>Network analysis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A4C99E-2979-5331-2B70-74E347188DFD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217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B4CB-EE1B-ADE9-47C6-24ECFA21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of DE genes and microRNAs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DEBC5-DA64-9637-3493-5909D886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56" y="2056050"/>
            <a:ext cx="5819487" cy="403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C77B05-BBE5-D45F-4B18-E0EF098283FD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9620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FD3E-C592-C9FE-5723-C5D47301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AEC63-B50F-9544-5E71-C64FE606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8" y="2730336"/>
            <a:ext cx="1904258" cy="1904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6EDBD-2701-113E-C307-6CA9638C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019" y="2171745"/>
            <a:ext cx="3240222" cy="3240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165BD7-3FD6-2A89-9B9B-5FAF3A838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475" y="2712194"/>
            <a:ext cx="2159325" cy="21593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0C8083-276E-D460-16E9-8DD9D5CE80AF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36355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BD3D57-C8A8-DCA9-E373-6A276450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293D2-D9E0-92E4-C210-CCDA3B3FA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Mirnet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3432F-467F-B983-3476-9812C3D6C5B3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66537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B2DE-94E4-3E8A-2AD4-6A09DCCF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C73F-9686-634A-A097-E82F3E923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of microRNAs</a:t>
            </a:r>
          </a:p>
          <a:p>
            <a:r>
              <a:rPr lang="en-US" dirty="0"/>
              <a:t>Bias on enrichment analysis</a:t>
            </a:r>
          </a:p>
          <a:p>
            <a:r>
              <a:rPr lang="en-US" dirty="0"/>
              <a:t>Inexistent microRNAs vs undiscovered microRNAs</a:t>
            </a:r>
          </a:p>
          <a:p>
            <a:r>
              <a:rPr lang="en-US" dirty="0"/>
              <a:t>Evaluation of the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C5101-3996-3265-BA71-548002FC979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94087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0772-2973-9B07-F8A5-A2C862A4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taggled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02761-A51B-FA3E-3A1F-5EA749B4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EBF49-761A-101B-5E80-D2C75181E0B0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8641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87C8-EA8C-7563-3B72-26432399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85742-0366-1544-4985-E3D5F24F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 the networks</a:t>
            </a:r>
          </a:p>
          <a:p>
            <a:r>
              <a:rPr lang="en-US" dirty="0"/>
              <a:t>Machine learning base network prune</a:t>
            </a:r>
          </a:p>
          <a:p>
            <a:r>
              <a:rPr lang="en-US" dirty="0"/>
              <a:t>Combine the 3 timeframes on one network along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0CE451-6250-F875-D3F2-7A2E98768D56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9938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F55504-3400-0561-901D-DABBE496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7" y="2766218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C6D5D-0978-50BA-E74E-6521D452E647}"/>
              </a:ext>
            </a:extLst>
          </p:cNvPr>
          <p:cNvSpPr/>
          <p:nvPr/>
        </p:nvSpPr>
        <p:spPr>
          <a:xfrm>
            <a:off x="11546765" y="-1242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04303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EEC6D-07BB-964A-9417-BF16F94A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494"/>
            <a:ext cx="10515600" cy="1325563"/>
          </a:xfrm>
        </p:spPr>
        <p:txBody>
          <a:bodyPr/>
          <a:lstStyle/>
          <a:p>
            <a:r>
              <a:rPr lang="en-US" dirty="0"/>
              <a:t>The problem…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DD3738-B794-C97C-1623-F75398C96DA4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3799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glitter pattern="hexagon"/>
      </p:transition>
    </mc:Choice>
    <mc:Fallback xmlns=""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4AFAC-4FBA-2967-E8C8-EB2594B6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D09ED-C522-B2C0-0775-8F7D3E1E4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validation on the DE genes</a:t>
            </a:r>
          </a:p>
          <a:p>
            <a:r>
              <a:rPr lang="en-US" dirty="0"/>
              <a:t>API for access on the Database </a:t>
            </a:r>
          </a:p>
          <a:p>
            <a:r>
              <a:rPr lang="en-US" dirty="0"/>
              <a:t>Score of the network</a:t>
            </a:r>
          </a:p>
          <a:p>
            <a:r>
              <a:rPr lang="en-US" dirty="0"/>
              <a:t>Selection of final Genes and MicroRNAs</a:t>
            </a:r>
          </a:p>
          <a:p>
            <a:r>
              <a:rPr lang="en-US" dirty="0"/>
              <a:t>Generation of model using selected elements in COPASI</a:t>
            </a:r>
          </a:p>
          <a:p>
            <a:r>
              <a:rPr lang="en-US" dirty="0"/>
              <a:t>Validation of the models.</a:t>
            </a:r>
          </a:p>
        </p:txBody>
      </p:sp>
    </p:spTree>
    <p:extLst>
      <p:ext uri="{BB962C8B-B14F-4D97-AF65-F5344CB8AC3E}">
        <p14:creationId xmlns:p14="http://schemas.microsoft.com/office/powerpoint/2010/main" val="3264040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62C4-2CE6-0169-2318-9644E64A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C7F90-7818-2D1C-236F-0290905A5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had been done a lot in the infrastructure of the project </a:t>
            </a:r>
          </a:p>
          <a:p>
            <a:r>
              <a:rPr lang="en-US" dirty="0"/>
              <a:t>There are still big challenges to taggle </a:t>
            </a:r>
          </a:p>
        </p:txBody>
      </p:sp>
    </p:spTree>
    <p:extLst>
      <p:ext uri="{BB962C8B-B14F-4D97-AF65-F5344CB8AC3E}">
        <p14:creationId xmlns:p14="http://schemas.microsoft.com/office/powerpoint/2010/main" val="454439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Shape 1"/>
          <p:cNvSpPr txBox="1"/>
          <p:nvPr/>
        </p:nvSpPr>
        <p:spPr>
          <a:xfrm>
            <a:off x="831960" y="3078360"/>
            <a:ext cx="8210520" cy="211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Thank You</a:t>
            </a:r>
            <a:endParaRPr kumimoji="0" lang="en-IE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TextShape 1"/>
          <p:cNvSpPr txBox="1"/>
          <p:nvPr/>
        </p:nvSpPr>
        <p:spPr>
          <a:xfrm>
            <a:off x="778680" y="2831760"/>
            <a:ext cx="7687440" cy="59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3200" b="1" i="0" u="none" strike="noStrike" kern="1200" cap="none" spc="-1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Acknowledgements</a:t>
            </a:r>
            <a:endParaRPr kumimoji="0" lang="en-IE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69" name="TextShape 2"/>
          <p:cNvSpPr txBox="1"/>
          <p:nvPr/>
        </p:nvSpPr>
        <p:spPr>
          <a:xfrm>
            <a:off x="778680" y="3597120"/>
            <a:ext cx="7687440" cy="151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This presentation has emanated from research conducted with the financial support of Science Foundation Ireland under Grant number [18/CRT/6214 ]</a:t>
            </a:r>
            <a:endParaRPr kumimoji="0" lang="en-IE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CF4E-A6FB-C662-E5C8-3AE3086B4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C1B09-14AD-9E2F-9D96-C23ACDC6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analysis: muscle during time</a:t>
            </a:r>
          </a:p>
          <a:p>
            <a:r>
              <a:rPr lang="en-US" dirty="0" err="1"/>
              <a:t>MiRKat</a:t>
            </a:r>
            <a:r>
              <a:rPr lang="en-US" dirty="0"/>
              <a:t> DB; An integrated database for microRNAs</a:t>
            </a:r>
          </a:p>
          <a:p>
            <a:r>
              <a:rPr lang="en-US" dirty="0" err="1"/>
              <a:t>miRKat</a:t>
            </a:r>
            <a:r>
              <a:rPr lang="en-US" dirty="0"/>
              <a:t>; Algorithms for the selection of microRNA targets</a:t>
            </a:r>
          </a:p>
          <a:p>
            <a:endParaRPr lang="en-US" dirty="0"/>
          </a:p>
          <a:p>
            <a:r>
              <a:rPr lang="en-US" dirty="0"/>
              <a:t>Bonus:</a:t>
            </a:r>
          </a:p>
          <a:p>
            <a:r>
              <a:rPr lang="en-US" dirty="0"/>
              <a:t>Execution of selected microRNAs in vitro (?)</a:t>
            </a:r>
          </a:p>
        </p:txBody>
      </p:sp>
    </p:spTree>
    <p:extLst>
      <p:ext uri="{BB962C8B-B14F-4D97-AF65-F5344CB8AC3E}">
        <p14:creationId xmlns:p14="http://schemas.microsoft.com/office/powerpoint/2010/main" val="424583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FE8FE-92EE-70A8-0D16-251CD030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39" y="278884"/>
            <a:ext cx="11338661" cy="4339021"/>
          </a:xfrm>
          <a:prstGeom prst="rect">
            <a:avLst/>
          </a:prstGeom>
        </p:spPr>
      </p:pic>
      <p:pic>
        <p:nvPicPr>
          <p:cNvPr id="2" name="Picture 4" descr="USP 797 (June 3, 2019 Reg Change)">
            <a:extLst>
              <a:ext uri="{FF2B5EF4-FFF2-40B4-BE49-F238E27FC236}">
                <a16:creationId xmlns:a16="http://schemas.microsoft.com/office/drawing/2014/main" id="{93757272-C3D5-F168-F389-7B65226A8D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05" y="3190449"/>
            <a:ext cx="2854910" cy="285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E4F67D-B8BF-5182-573E-5067EEC422B4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274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22B85-E636-1287-C531-115FFF427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572" y="2378287"/>
            <a:ext cx="4318856" cy="21014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C84DFA-97F3-876C-16AA-56DA7EC78478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893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E2C5D-372F-F6B8-64C5-76BDBF2F1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8" t="-1" r="25504" b="16330"/>
          <a:stretch/>
        </p:blipFill>
        <p:spPr>
          <a:xfrm>
            <a:off x="838199" y="1367963"/>
            <a:ext cx="10515602" cy="45079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E353EE-E0B4-5F21-59FD-76AC4A0BFCAD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598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614D2-63A9-D12F-7210-33EFEFB0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29" y="391708"/>
            <a:ext cx="6119142" cy="60745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BC3291-742A-90D3-E91E-CAC35F301382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663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4C4B9-DE03-BC0C-9733-F5AE17BB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67" y="982525"/>
            <a:ext cx="9009865" cy="48929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A9FC49-F99E-9A1F-3F0C-993A8DDDF277}"/>
              </a:ext>
            </a:extLst>
          </p:cNvPr>
          <p:cNvSpPr/>
          <p:nvPr/>
        </p:nvSpPr>
        <p:spPr>
          <a:xfrm>
            <a:off x="11546766" y="-12420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3233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774</Words>
  <Application>Microsoft Office PowerPoint</Application>
  <PresentationFormat>Widescreen</PresentationFormat>
  <Paragraphs>291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Table of contents</vt:lpstr>
      <vt:lpstr>The problem…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MicroRNA (miRNAs)</vt:lpstr>
      <vt:lpstr>MicroRNA (miRNAs)</vt:lpstr>
      <vt:lpstr>PowerPoint Presentation</vt:lpstr>
      <vt:lpstr>Objective</vt:lpstr>
      <vt:lpstr>PowerPoint Presentation</vt:lpstr>
      <vt:lpstr>What are we going to do to archive this goal?</vt:lpstr>
      <vt:lpstr>Differential expression analysis</vt:lpstr>
      <vt:lpstr>PowerPoint Presentation</vt:lpstr>
      <vt:lpstr>Experiments</vt:lpstr>
      <vt:lpstr>PowerPoint Presentation</vt:lpstr>
      <vt:lpstr>Differential expression </vt:lpstr>
      <vt:lpstr>PowerPoint Presentation</vt:lpstr>
      <vt:lpstr>Differentially expressed genes</vt:lpstr>
      <vt:lpstr>What change during aging</vt:lpstr>
      <vt:lpstr>What is next with this data?</vt:lpstr>
      <vt:lpstr>miRKatDB: An integrated resource for microRNA data</vt:lpstr>
      <vt:lpstr>Current resources</vt:lpstr>
      <vt:lpstr>PowerPoint Presentation</vt:lpstr>
      <vt:lpstr>Collection structure</vt:lpstr>
      <vt:lpstr>PowerPoint Presentation</vt:lpstr>
      <vt:lpstr>Current status of miRKatDB</vt:lpstr>
      <vt:lpstr>Future work with the database</vt:lpstr>
      <vt:lpstr>Network analysis</vt:lpstr>
      <vt:lpstr>Integration of DE genes and microRNAs</vt:lpstr>
      <vt:lpstr>PowerPoint Presentation</vt:lpstr>
      <vt:lpstr>State of the art</vt:lpstr>
      <vt:lpstr>Challenges</vt:lpstr>
      <vt:lpstr>Approaches taggled </vt:lpstr>
      <vt:lpstr>Future work</vt:lpstr>
      <vt:lpstr>Future work</vt:lpstr>
      <vt:lpstr>PowerPoint Presentation</vt:lpstr>
      <vt:lpstr>Conclusions</vt:lpstr>
      <vt:lpstr>PowerPoint Presentation</vt:lpstr>
      <vt:lpstr>PowerPoint Presentation</vt:lpstr>
      <vt:lpstr>Chapters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Guerrero Vazquez, Karen</dc:creator>
  <cp:lastModifiedBy>Guerrero Vazquez, Karen</cp:lastModifiedBy>
  <cp:revision>6</cp:revision>
  <dcterms:created xsi:type="dcterms:W3CDTF">2023-05-18T20:29:33Z</dcterms:created>
  <dcterms:modified xsi:type="dcterms:W3CDTF">2023-05-24T10:39:22Z</dcterms:modified>
</cp:coreProperties>
</file>